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lvl1pPr>
      <a:defRPr>
        <a:latin typeface="Constantia"/>
        <a:ea typeface="Constantia"/>
        <a:cs typeface="Constantia"/>
        <a:sym typeface="Constantia"/>
      </a:defRPr>
    </a:lvl1pPr>
    <a:lvl2pPr indent="457200">
      <a:defRPr>
        <a:latin typeface="Constantia"/>
        <a:ea typeface="Constantia"/>
        <a:cs typeface="Constantia"/>
        <a:sym typeface="Constantia"/>
      </a:defRPr>
    </a:lvl2pPr>
    <a:lvl3pPr indent="914400">
      <a:defRPr>
        <a:latin typeface="Constantia"/>
        <a:ea typeface="Constantia"/>
        <a:cs typeface="Constantia"/>
        <a:sym typeface="Constantia"/>
      </a:defRPr>
    </a:lvl3pPr>
    <a:lvl4pPr indent="1371600">
      <a:defRPr>
        <a:latin typeface="Constantia"/>
        <a:ea typeface="Constantia"/>
        <a:cs typeface="Constantia"/>
        <a:sym typeface="Constantia"/>
      </a:defRPr>
    </a:lvl4pPr>
    <a:lvl5pPr indent="1828800">
      <a:defRPr>
        <a:latin typeface="Constantia"/>
        <a:ea typeface="Constantia"/>
        <a:cs typeface="Constantia"/>
        <a:sym typeface="Constantia"/>
      </a:defRPr>
    </a:lvl5pPr>
    <a:lvl6pPr indent="2286000">
      <a:defRPr>
        <a:latin typeface="Constantia"/>
        <a:ea typeface="Constantia"/>
        <a:cs typeface="Constantia"/>
        <a:sym typeface="Constantia"/>
      </a:defRPr>
    </a:lvl6pPr>
    <a:lvl7pPr indent="2743200">
      <a:defRPr>
        <a:latin typeface="Constantia"/>
        <a:ea typeface="Constantia"/>
        <a:cs typeface="Constantia"/>
        <a:sym typeface="Constantia"/>
      </a:defRPr>
    </a:lvl7pPr>
    <a:lvl8pPr indent="3200400">
      <a:defRPr>
        <a:latin typeface="Constantia"/>
        <a:ea typeface="Constantia"/>
        <a:cs typeface="Constantia"/>
        <a:sym typeface="Constantia"/>
      </a:defRPr>
    </a:lvl8pPr>
    <a:lvl9pPr indent="3657600">
      <a:defRPr>
        <a:latin typeface="Constantia"/>
        <a:ea typeface="Constantia"/>
        <a:cs typeface="Constantia"/>
        <a:sym typeface="Constant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4EA"/>
          </a:solidFill>
        </a:fill>
      </a:tcStyle>
    </a:wholeTbl>
    <a:band2H>
      <a:tcTxStyle b="def" i="def"/>
      <a:tcStyle>
        <a:tcBdr/>
        <a:fill>
          <a:solidFill>
            <a:srgbClr val="E6EBF5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F6FC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EF1"/>
          </a:solidFill>
        </a:fill>
      </a:tcStyle>
    </a:wholeTbl>
    <a:band2H>
      <a:tcTxStyle b="def" i="def"/>
      <a:tcStyle>
        <a:tcBdr/>
        <a:fill>
          <a:solidFill>
            <a:srgbClr val="E6F6F8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BD0D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9CE"/>
          </a:solidFill>
        </a:fill>
      </a:tcStyle>
    </a:wholeTbl>
    <a:band2H>
      <a:tcTxStyle b="def" i="def"/>
      <a:tcStyle>
        <a:tcBdr/>
        <a:fill>
          <a:solidFill>
            <a:srgbClr val="F0F4E8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C24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F6FC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onstantia"/>
          <a:ea typeface="Constantia"/>
          <a:cs typeface="Constant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6" name="Shape 5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533400" y="0"/>
            <a:ext cx="7851648" cy="3200400"/>
          </a:xfrm>
          <a:prstGeom prst="rect">
            <a:avLst/>
          </a:prstGeom>
        </p:spPr>
        <p:txBody>
          <a:bodyPr/>
          <a:lstStyle>
            <a:lvl1pPr algn="r">
              <a:def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33400" y="3228536"/>
            <a:ext cx="7854696" cy="3467101"/>
          </a:xfrm>
          <a:prstGeom prst="rect">
            <a:avLst/>
          </a:prstGeom>
        </p:spPr>
        <p:txBody>
          <a:bodyPr lIns="0" tIns="0" rIns="0" bIns="0"/>
          <a:lstStyle>
            <a:lvl1pPr marL="0" marR="45719" indent="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marR="45719" indent="4572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marR="45719" indent="9144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marR="45719" indent="13716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marR="45719" indent="1828800" algn="r">
              <a:buClrTx/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One</a:t>
            </a:r>
            <a:endParaRPr sz="2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Two</a:t>
            </a:r>
            <a:endParaRPr sz="2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Three</a:t>
            </a:r>
            <a:endParaRPr sz="2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Four</a:t>
            </a:r>
            <a:endParaRPr sz="2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xfrm>
            <a:off x="6629400" y="0"/>
            <a:ext cx="2057400" cy="6126165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xfrm>
            <a:off x="457200" y="914400"/>
            <a:ext cx="6019800" cy="594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gradFill flip="none" rotWithShape="1">
          <a:gsLst>
            <a:gs pos="0">
              <a:srgbClr val="42A1D9"/>
            </a:gs>
            <a:gs pos="25000">
              <a:srgbClr val="4499C9"/>
            </a:gs>
            <a:gs pos="100000">
              <a:srgbClr val="002A36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530351" y="0"/>
            <a:ext cx="7772401" cy="26791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600">
                <a:solidFill>
                  <a:srgbClr val="4BE4AD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530351" y="2704663"/>
            <a:ext cx="7772401" cy="32242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FontTx/>
              <a:buNone/>
              <a:defRPr sz="22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One</a:t>
            </a:r>
            <a:endParaRPr sz="2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Two</a:t>
            </a:r>
            <a:endParaRPr sz="2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Three</a:t>
            </a:r>
            <a:endParaRPr sz="2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Four</a:t>
            </a:r>
            <a:endParaRPr sz="2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1EAED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457200" y="1920084"/>
            <a:ext cx="4038600" cy="4937916"/>
          </a:xfrm>
          <a:prstGeom prst="rect">
            <a:avLst/>
          </a:prstGeom>
        </p:spPr>
        <p:txBody>
          <a:bodyPr/>
          <a:lstStyle>
            <a:lvl3pPr marL="988466" indent="-320954"/>
            <a:lvl4pPr marL="1282191" indent="-303783"/>
            <a:lvl5pPr marL="1556511" indent="-303783"/>
          </a:lstStyle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457200" y="1847088"/>
            <a:ext cx="4040188" cy="67567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4617B"/>
                </a:solidFill>
              </a:defRPr>
            </a:lvl1pPr>
            <a:lvl2pPr marL="0" indent="393192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4617B"/>
                </a:solidFill>
              </a:defRPr>
            </a:lvl2pPr>
            <a:lvl3pPr marL="0" indent="667511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4617B"/>
                </a:solidFill>
              </a:defRPr>
            </a:lvl3pPr>
            <a:lvl4pPr marL="0" indent="978408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4617B"/>
                </a:solidFill>
              </a:defRPr>
            </a:lvl4pPr>
            <a:lvl5pPr marL="0" indent="1252727">
              <a:spcBef>
                <a:spcPts val="500"/>
              </a:spcBef>
              <a:buClrTx/>
              <a:buSzTx/>
              <a:buFontTx/>
              <a:buNone/>
              <a:defRPr b="1" sz="2400">
                <a:solidFill>
                  <a:srgbClr val="04617B"/>
                </a:solidFill>
              </a:defRPr>
            </a:lvl5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4617B"/>
                </a:solidFill>
              </a:rPr>
              <a:t>Body Level One</a:t>
            </a:r>
            <a:endParaRPr b="1" sz="2400">
              <a:solidFill>
                <a:srgbClr val="04617B"/>
              </a:solidFill>
            </a:endParaRPr>
          </a:p>
          <a:p>
            <a:pPr lvl="1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4617B"/>
                </a:solidFill>
              </a:rPr>
              <a:t>Body Level Two</a:t>
            </a:r>
            <a:endParaRPr b="1" sz="2400">
              <a:solidFill>
                <a:srgbClr val="04617B"/>
              </a:solidFill>
            </a:endParaRPr>
          </a:p>
          <a:p>
            <a:pPr lvl="2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4617B"/>
                </a:solidFill>
              </a:rPr>
              <a:t>Body Level Three</a:t>
            </a:r>
            <a:endParaRPr b="1" sz="2400">
              <a:solidFill>
                <a:srgbClr val="04617B"/>
              </a:solidFill>
            </a:endParaRPr>
          </a:p>
          <a:p>
            <a:pPr lvl="3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4617B"/>
                </a:solidFill>
              </a:rPr>
              <a:t>Body Level Four</a:t>
            </a:r>
            <a:endParaRPr b="1" sz="2400">
              <a:solidFill>
                <a:srgbClr val="04617B"/>
              </a:solidFill>
            </a:endParaRPr>
          </a:p>
          <a:p>
            <a:pPr lvl="4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04617B"/>
                </a:solidFill>
              </a:rPr>
              <a:t>Body Level Five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457200" y="704087"/>
            <a:ext cx="83058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685800" y="514351"/>
            <a:ext cx="2743200" cy="11620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tIns="18288" rIns="18288" bIns="18288"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640080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188719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463039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flipV="1" rot="420000">
            <a:off x="3165753" y="1108077"/>
            <a:ext cx="5257801" cy="411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984" y="0"/>
                </a:lnTo>
                <a:lnTo>
                  <a:pt x="21600" y="788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</a:ln>
          <a:effectLst>
            <a:outerShdw sx="100000" sy="100000" kx="0" ky="0" algn="b" rotWithShape="0" blurRad="63500" dist="38500" dir="7500000">
              <a:srgbClr val="000000">
                <a:alpha val="25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Shape 41"/>
          <p:cNvSpPr/>
          <p:nvPr/>
        </p:nvSpPr>
        <p:spPr>
          <a:xfrm flipV="1" rot="420000">
            <a:off x="8004133" y="5359768"/>
            <a:ext cx="155449" cy="1554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</a:ln>
          <a:effectLst>
            <a:outerShdw sx="100000" sy="100000" kx="0" ky="0" algn="b" rotWithShape="0" blurRad="25400" dist="6350" dir="12900000">
              <a:srgbClr val="000000">
                <a:alpha val="47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" name="Shape 42"/>
          <p:cNvSpPr/>
          <p:nvPr>
            <p:ph type="title"/>
          </p:nvPr>
        </p:nvSpPr>
        <p:spPr>
          <a:xfrm>
            <a:off x="609600" y="0"/>
            <a:ext cx="2212849" cy="275961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b="1" sz="2000"/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609600" y="2828785"/>
            <a:ext cx="2209800" cy="38938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ClrTx/>
              <a:buSzTx/>
              <a:buFontTx/>
              <a:buNone/>
              <a:defRPr sz="1300"/>
            </a:lvl1pPr>
            <a:lvl2pPr>
              <a:spcBef>
                <a:spcPts val="200"/>
              </a:spcBef>
              <a:buClrTx/>
              <a:buFontTx/>
              <a:defRPr sz="1300"/>
            </a:lvl2pPr>
            <a:lvl3pPr marL="988466" indent="-320954">
              <a:spcBef>
                <a:spcPts val="200"/>
              </a:spcBef>
              <a:buClrTx/>
              <a:buFontTx/>
              <a:defRPr sz="1300"/>
            </a:lvl3pPr>
            <a:lvl4pPr marL="1282191" indent="-303783">
              <a:spcBef>
                <a:spcPts val="200"/>
              </a:spcBef>
              <a:buClrTx/>
              <a:buFontTx/>
              <a:defRPr sz="1300"/>
            </a:lvl4pPr>
            <a:lvl5pPr marL="1556511" indent="-303783">
              <a:spcBef>
                <a:spcPts val="200"/>
              </a:spcBef>
              <a:buClrTx/>
              <a:buFontTx/>
              <a:defRPr sz="1300"/>
            </a:lvl5pPr>
          </a:lstStyle>
          <a:p>
            <a:pPr lvl="0">
              <a:defRPr sz="1800"/>
            </a:pPr>
            <a:r>
              <a:rPr sz="1300"/>
              <a:t>Body Level One</a:t>
            </a:r>
            <a:endParaRPr sz="1300"/>
          </a:p>
          <a:p>
            <a:pPr lvl="1">
              <a:defRPr sz="1800"/>
            </a:pPr>
            <a:r>
              <a:rPr sz="1300"/>
              <a:t>Body Level Two</a:t>
            </a:r>
            <a:endParaRPr sz="1300"/>
          </a:p>
          <a:p>
            <a:pPr lvl="2">
              <a:defRPr sz="1800"/>
            </a:pPr>
            <a:r>
              <a:rPr sz="1300"/>
              <a:t>Body Level Three</a:t>
            </a:r>
            <a:endParaRPr sz="1300"/>
          </a:p>
          <a:p>
            <a:pPr lvl="3">
              <a:defRPr sz="1800"/>
            </a:pPr>
            <a:r>
              <a:rPr sz="1300"/>
              <a:t>Body Level Four</a:t>
            </a:r>
            <a:endParaRPr sz="1300"/>
          </a:p>
          <a:p>
            <a:pPr lvl="4">
              <a:defRPr sz="1800"/>
            </a:pPr>
            <a:r>
              <a:rPr sz="1300"/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xfrm>
            <a:off x="8077200" y="6518275"/>
            <a:ext cx="609600" cy="2032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5" name="Shape 45"/>
          <p:cNvSpPr/>
          <p:nvPr/>
        </p:nvSpPr>
        <p:spPr>
          <a:xfrm flipV="1">
            <a:off x="-9525" y="5816600"/>
            <a:ext cx="9163050" cy="1041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6" name="Shape 46"/>
          <p:cNvSpPr/>
          <p:nvPr/>
        </p:nvSpPr>
        <p:spPr>
          <a:xfrm flipV="1">
            <a:off x="4381500" y="6250789"/>
            <a:ext cx="4762500" cy="607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9525" y="-7144"/>
            <a:ext cx="9163050" cy="1041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2" y="66"/>
                </a:moveTo>
                <a:lnTo>
                  <a:pt x="9513" y="0"/>
                </a:lnTo>
                <a:cubicBezTo>
                  <a:pt x="10276" y="3326"/>
                  <a:pt x="14325" y="12084"/>
                  <a:pt x="16368" y="12084"/>
                </a:cubicBezTo>
                <a:cubicBezTo>
                  <a:pt x="18412" y="12084"/>
                  <a:pt x="20679" y="5005"/>
                  <a:pt x="21578" y="1811"/>
                </a:cubicBezTo>
                <a:lnTo>
                  <a:pt x="21600" y="7013"/>
                </a:lnTo>
                <a:cubicBezTo>
                  <a:pt x="21218" y="8462"/>
                  <a:pt x="18771" y="14521"/>
                  <a:pt x="16099" y="14455"/>
                </a:cubicBezTo>
                <a:cubicBezTo>
                  <a:pt x="13427" y="14389"/>
                  <a:pt x="8252" y="5433"/>
                  <a:pt x="5568" y="6618"/>
                </a:cubicBezTo>
                <a:cubicBezTo>
                  <a:pt x="2807" y="6882"/>
                  <a:pt x="1010" y="15871"/>
                  <a:pt x="0" y="21600"/>
                </a:cubicBezTo>
                <a:lnTo>
                  <a:pt x="22" y="66"/>
                </a:lnTo>
                <a:close/>
              </a:path>
            </a:pathLst>
          </a:custGeom>
          <a:gradFill>
            <a:gsLst>
              <a:gs pos="0">
                <a:srgbClr val="00739E">
                  <a:alpha val="45000"/>
                </a:srgbClr>
              </a:gs>
              <a:gs pos="100000">
                <a:srgbClr val="00C5CE">
                  <a:alpha val="5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" name="Shape 3"/>
          <p:cNvSpPr/>
          <p:nvPr/>
        </p:nvSpPr>
        <p:spPr>
          <a:xfrm>
            <a:off x="4381500" y="-7145"/>
            <a:ext cx="4762500" cy="607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52" fill="norm" stroke="1" extrusionOk="0">
                <a:moveTo>
                  <a:pt x="0" y="0"/>
                </a:moveTo>
                <a:cubicBezTo>
                  <a:pt x="1253" y="3703"/>
                  <a:pt x="8410" y="19349"/>
                  <a:pt x="12010" y="20475"/>
                </a:cubicBezTo>
                <a:cubicBezTo>
                  <a:pt x="15610" y="21600"/>
                  <a:pt x="20002" y="10128"/>
                  <a:pt x="21600" y="6752"/>
                </a:cubicBezTo>
                <a:lnTo>
                  <a:pt x="21600" y="21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9FA6">
                  <a:alpha val="30000"/>
                </a:srgbClr>
              </a:gs>
              <a:gs pos="80000">
                <a:srgbClr val="008ABE">
                  <a:alpha val="45000"/>
                </a:srgbClr>
              </a:gs>
            </a:gsLst>
            <a:lin ang="5400000"/>
          </a:gra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grpSp>
        <p:nvGrpSpPr>
          <p:cNvPr id="6" name="Group 6"/>
          <p:cNvGrpSpPr/>
          <p:nvPr/>
        </p:nvGrpSpPr>
        <p:grpSpPr>
          <a:xfrm>
            <a:off x="-29294" y="-16113"/>
            <a:ext cx="9197178" cy="1058653"/>
            <a:chOff x="0" y="0"/>
            <a:chExt cx="9197177" cy="1058652"/>
          </a:xfrm>
        </p:grpSpPr>
        <p:sp>
          <p:nvSpPr>
            <p:cNvPr id="4" name="Shape 4"/>
            <p:cNvSpPr/>
            <p:nvPr/>
          </p:nvSpPr>
          <p:spPr>
            <a:xfrm rot="21435692">
              <a:off x="9616" y="218536"/>
              <a:ext cx="9163051" cy="62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0" fill="norm" stroke="1" extrusionOk="0">
                  <a:moveTo>
                    <a:pt x="0" y="19778"/>
                  </a:moveTo>
                  <a:cubicBezTo>
                    <a:pt x="1055" y="15110"/>
                    <a:pt x="3454" y="5630"/>
                    <a:pt x="6017" y="5774"/>
                  </a:cubicBezTo>
                  <a:cubicBezTo>
                    <a:pt x="8581" y="5917"/>
                    <a:pt x="12783" y="21600"/>
                    <a:pt x="15380" y="20638"/>
                  </a:cubicBezTo>
                  <a:cubicBezTo>
                    <a:pt x="17978" y="19675"/>
                    <a:pt x="20305" y="4300"/>
                    <a:pt x="21600" y="0"/>
                  </a:cubicBezTo>
                </a:path>
              </a:pathLst>
            </a:custGeom>
            <a:noFill/>
            <a:ln w="10795" cap="flat">
              <a:solidFill>
                <a:srgbClr val="05A0BE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" name="Shape 5"/>
            <p:cNvSpPr/>
            <p:nvPr/>
          </p:nvSpPr>
          <p:spPr>
            <a:xfrm rot="21435692">
              <a:off x="14474" y="291986"/>
              <a:ext cx="9175813" cy="507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18514"/>
                  </a:moveTo>
                  <a:cubicBezTo>
                    <a:pt x="1023" y="16364"/>
                    <a:pt x="3563" y="5413"/>
                    <a:pt x="6136" y="5767"/>
                  </a:cubicBezTo>
                  <a:cubicBezTo>
                    <a:pt x="8710" y="6121"/>
                    <a:pt x="12864" y="21600"/>
                    <a:pt x="15441" y="20639"/>
                  </a:cubicBezTo>
                  <a:cubicBezTo>
                    <a:pt x="18019" y="19678"/>
                    <a:pt x="20319" y="4300"/>
                    <a:pt x="21600" y="0"/>
                  </a:cubicBezTo>
                </a:path>
              </a:pathLst>
            </a:custGeom>
            <a:noFill/>
            <a:ln w="9525" cap="flat">
              <a:solidFill>
                <a:srgbClr val="08B6BA">
                  <a:alpha val="78000"/>
                </a:srgbClr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7" name="Shape 7"/>
          <p:cNvSpPr/>
          <p:nvPr>
            <p:ph type="title"/>
          </p:nvPr>
        </p:nvSpPr>
        <p:spPr>
          <a:xfrm>
            <a:off x="457200" y="0"/>
            <a:ext cx="8229600" cy="184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000">
                <a:solidFill>
                  <a:srgbClr val="04617B"/>
                </a:solidFill>
              </a:rPr>
              <a:t>Title Text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457200" y="1935479"/>
            <a:ext cx="8229600" cy="4922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/>
            </a:pPr>
            <a:r>
              <a:rPr sz="2600"/>
              <a:t>Body Level One</a:t>
            </a:r>
            <a:endParaRPr sz="2600"/>
          </a:p>
          <a:p>
            <a:pPr lvl="1">
              <a:defRPr sz="1800"/>
            </a:pPr>
            <a:r>
              <a:rPr sz="2600"/>
              <a:t>Body Level Two</a:t>
            </a:r>
            <a:endParaRPr sz="2600"/>
          </a:p>
          <a:p>
            <a:pPr lvl="2">
              <a:defRPr sz="1800"/>
            </a:pPr>
            <a:r>
              <a:rPr sz="2600"/>
              <a:t>Body Level Three</a:t>
            </a:r>
            <a:endParaRPr sz="2600"/>
          </a:p>
          <a:p>
            <a:pPr lvl="3">
              <a:defRPr sz="1800"/>
            </a:pPr>
            <a:r>
              <a:rPr sz="2600"/>
              <a:t>Body Level Four</a:t>
            </a:r>
            <a:endParaRPr sz="2600"/>
          </a:p>
          <a:p>
            <a:pPr lvl="4">
              <a:defRPr sz="1800"/>
            </a:pPr>
            <a:r>
              <a:rPr sz="2600"/>
              <a:t>Body Level Five</a:t>
            </a:r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7924800" y="6518275"/>
            <a:ext cx="762000" cy="203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spd="med" advClick="1"/>
  <p:txStyles>
    <p:titleStyle>
      <a:lvl1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1pPr>
      <a:lvl2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2pPr>
      <a:lvl3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3pPr>
      <a:lvl4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4pPr>
      <a:lvl5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5pPr>
      <a:lvl6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6pPr>
      <a:lvl7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7pPr>
      <a:lvl8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8pPr>
      <a:lvl9pPr>
        <a:defRPr sz="5000">
          <a:solidFill>
            <a:srgbClr val="04617B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274320" indent="-274320">
        <a:spcBef>
          <a:spcPts val="600"/>
        </a:spcBef>
        <a:buClr>
          <a:srgbClr val="0BD0D9"/>
        </a:buClr>
        <a:buSzPct val="9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1pPr>
      <a:lvl2pPr marL="660654" indent="-267461">
        <a:spcBef>
          <a:spcPts val="600"/>
        </a:spcBef>
        <a:buClr>
          <a:srgbClr val="0BD0D9"/>
        </a:buClr>
        <a:buSzPct val="8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2pPr>
      <a:lvl3pPr marL="973182" indent="-305670">
        <a:spcBef>
          <a:spcPts val="600"/>
        </a:spcBef>
        <a:buClr>
          <a:srgbClr val="0BD0D9"/>
        </a:buClr>
        <a:buSzPct val="7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3pPr>
      <a:lvl4pPr marL="1251813" indent="-273405">
        <a:spcBef>
          <a:spcPts val="600"/>
        </a:spcBef>
        <a:buClr>
          <a:srgbClr val="0BD0D9"/>
        </a:buClr>
        <a:buSzPct val="6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4pPr>
      <a:lvl5pPr marL="1526133" indent="-273405">
        <a:spcBef>
          <a:spcPts val="600"/>
        </a:spcBef>
        <a:buClr>
          <a:srgbClr val="0BD0D9"/>
        </a:buClr>
        <a:buSzPct val="65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5pPr>
      <a:lvl6pPr marL="1830832" indent="-303783">
        <a:spcBef>
          <a:spcPts val="600"/>
        </a:spcBef>
        <a:buClr>
          <a:srgbClr val="0BD0D9"/>
        </a:buClr>
        <a:buSzPct val="8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6pPr>
      <a:lvl7pPr marL="2034539" indent="-297179">
        <a:spcBef>
          <a:spcPts val="600"/>
        </a:spcBef>
        <a:buClr>
          <a:srgbClr val="0BD0D9"/>
        </a:buClr>
        <a:buSzPct val="80000"/>
        <a:buFont typeface="Wingdings 2"/>
        <a:buChar char="●"/>
        <a:defRPr sz="2600">
          <a:latin typeface="Constantia"/>
          <a:ea typeface="Constantia"/>
          <a:cs typeface="Constantia"/>
          <a:sym typeface="Constantia"/>
        </a:defRPr>
      </a:lvl7pPr>
      <a:lvl8pPr marL="2308860" indent="-297179">
        <a:spcBef>
          <a:spcPts val="600"/>
        </a:spcBef>
        <a:buClr>
          <a:srgbClr val="0BD0D9"/>
        </a:buClr>
        <a:buSzPct val="100000"/>
        <a:buFont typeface="Wingdings 2"/>
        <a:buChar char="•"/>
        <a:defRPr sz="2600">
          <a:latin typeface="Constantia"/>
          <a:ea typeface="Constantia"/>
          <a:cs typeface="Constantia"/>
          <a:sym typeface="Constantia"/>
        </a:defRPr>
      </a:lvl8pPr>
      <a:lvl9pPr marL="2625634" indent="-339634">
        <a:spcBef>
          <a:spcPts val="600"/>
        </a:spcBef>
        <a:buClr>
          <a:srgbClr val="0BD0D9"/>
        </a:buClr>
        <a:buSzPct val="100000"/>
        <a:buFont typeface="Wingdings 2"/>
        <a:buChar char="•"/>
        <a:defRPr sz="2600">
          <a:latin typeface="Constantia"/>
          <a:ea typeface="Constantia"/>
          <a:cs typeface="Constantia"/>
          <a:sym typeface="Constanti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onstanti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Relationship Id="rId3" Type="http://schemas.openxmlformats.org/officeDocument/2006/relationships/image" Target="../media/image8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642909" y="-1"/>
            <a:ext cx="7929620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/>
            <a:r>
              <a:rPr sz="3200" u="sng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GROUP-1</a:t>
            </a:r>
            <a:endParaRPr sz="3200" u="sng">
              <a:solidFill>
                <a:srgbClr val="7030A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/>
            <a:r>
              <a:rPr sz="3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Class on Creativity and Innovation</a:t>
            </a:r>
            <a:endParaRPr sz="3200">
              <a:solidFill>
                <a:srgbClr val="0070C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lvl="0" algn="ctr"/>
            <a:r>
              <a:rPr sz="3200">
                <a:solidFill>
                  <a:srgbClr val="0070C0"/>
                </a:solidFill>
                <a:latin typeface="Arial Black"/>
                <a:ea typeface="Arial Black"/>
                <a:cs typeface="Arial Black"/>
                <a:sym typeface="Arial Black"/>
              </a:rPr>
              <a:t>NCAT-2016</a:t>
            </a:r>
          </a:p>
        </p:txBody>
      </p:sp>
      <p:pic>
        <p:nvPicPr>
          <p:cNvPr id="59" name="image2.jpg" descr="IMG_20160711_1906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28734"/>
            <a:ext cx="9144021" cy="54292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" name="Group 62"/>
          <p:cNvGrpSpPr/>
          <p:nvPr/>
        </p:nvGrpSpPr>
        <p:grpSpPr>
          <a:xfrm>
            <a:off x="357157" y="2357429"/>
            <a:ext cx="1214448" cy="1071571"/>
            <a:chOff x="0" y="0"/>
            <a:chExt cx="1214446" cy="1071569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1214447" cy="1071570"/>
            </a:xfrm>
            <a:prstGeom prst="wedgeEllipseCallout">
              <a:avLst>
                <a:gd name="adj1" fmla="val -20833"/>
                <a:gd name="adj2" fmla="val 62500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00"/>
                  </a:solidFill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177851" y="248764"/>
              <a:ext cx="858745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00"/>
                  </a:solidFill>
                </a:rPr>
                <a:t>DANIEL SINHA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785917" y="2428868"/>
            <a:ext cx="1357323" cy="1071570"/>
            <a:chOff x="0" y="0"/>
            <a:chExt cx="1357321" cy="1071569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1357322" cy="1071570"/>
            </a:xfrm>
            <a:prstGeom prst="wedgeEllipseCallout">
              <a:avLst>
                <a:gd name="adj1" fmla="val -20833"/>
                <a:gd name="adj2" fmla="val 62500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00"/>
                  </a:solidFill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198774" y="286864"/>
              <a:ext cx="959774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00"/>
                  </a:solidFill>
                </a:rPr>
                <a:t>VANDANA KUMARI</a:t>
              </a:r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3214678" y="2571743"/>
            <a:ext cx="928694" cy="1143010"/>
            <a:chOff x="0" y="0"/>
            <a:chExt cx="928693" cy="1143008"/>
          </a:xfrm>
        </p:grpSpPr>
        <p:sp>
          <p:nvSpPr>
            <p:cNvPr id="66" name="Shape 66"/>
            <p:cNvSpPr/>
            <p:nvPr/>
          </p:nvSpPr>
          <p:spPr>
            <a:xfrm>
              <a:off x="0" y="0"/>
              <a:ext cx="928694" cy="1143009"/>
            </a:xfrm>
            <a:prstGeom prst="wedgeEllipseCallout">
              <a:avLst>
                <a:gd name="adj1" fmla="val -20833"/>
                <a:gd name="adj2" fmla="val 62500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00"/>
                  </a:solidFill>
                </a:defRPr>
              </a:pPr>
            </a:p>
          </p:txBody>
        </p:sp>
        <p:sp>
          <p:nvSpPr>
            <p:cNvPr id="67" name="Shape 67"/>
            <p:cNvSpPr/>
            <p:nvPr/>
          </p:nvSpPr>
          <p:spPr>
            <a:xfrm>
              <a:off x="136003" y="322584"/>
              <a:ext cx="656688" cy="497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200">
                  <a:solidFill>
                    <a:srgbClr val="FFFF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00"/>
                  </a:solidFill>
                </a:rPr>
                <a:t>NEHA SONI</a:t>
              </a:r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3929057" y="2071678"/>
            <a:ext cx="1285885" cy="1214447"/>
            <a:chOff x="0" y="0"/>
            <a:chExt cx="1285884" cy="1214446"/>
          </a:xfrm>
        </p:grpSpPr>
        <p:sp>
          <p:nvSpPr>
            <p:cNvPr id="69" name="Shape 69"/>
            <p:cNvSpPr/>
            <p:nvPr/>
          </p:nvSpPr>
          <p:spPr>
            <a:xfrm>
              <a:off x="0" y="0"/>
              <a:ext cx="1285885" cy="1214447"/>
            </a:xfrm>
            <a:prstGeom prst="wedgeEllipseCallout">
              <a:avLst>
                <a:gd name="adj1" fmla="val -20833"/>
                <a:gd name="adj2" fmla="val 62500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200">
                  <a:solidFill>
                    <a:srgbClr val="FFFF00"/>
                  </a:solidFill>
                </a:defRPr>
              </a:pPr>
            </a:p>
          </p:txBody>
        </p:sp>
        <p:sp>
          <p:nvSpPr>
            <p:cNvPr id="70" name="Shape 70"/>
            <p:cNvSpPr/>
            <p:nvPr/>
          </p:nvSpPr>
          <p:spPr>
            <a:xfrm>
              <a:off x="188313" y="307503"/>
              <a:ext cx="909258" cy="59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>
                  <a:solidFill>
                    <a:srgbClr val="FFFF00"/>
                  </a:solidFill>
                </a:rPr>
                <a:t>A</a:t>
              </a:r>
              <a:r>
                <a:rPr sz="1200">
                  <a:solidFill>
                    <a:srgbClr val="FFFF00"/>
                  </a:solidFill>
                </a:rPr>
                <a:t>KHIL SHARMA </a:t>
              </a:r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6715139" y="1500174"/>
            <a:ext cx="1714513" cy="612649"/>
            <a:chOff x="0" y="0"/>
            <a:chExt cx="1714512" cy="612648"/>
          </a:xfrm>
        </p:grpSpPr>
        <p:sp>
          <p:nvSpPr>
            <p:cNvPr id="72" name="Shape 72"/>
            <p:cNvSpPr/>
            <p:nvPr/>
          </p:nvSpPr>
          <p:spPr>
            <a:xfrm>
              <a:off x="0" y="0"/>
              <a:ext cx="1714513" cy="612649"/>
            </a:xfrm>
            <a:prstGeom prst="wedgeEllipseCallout">
              <a:avLst>
                <a:gd name="adj1" fmla="val -20833"/>
                <a:gd name="adj2" fmla="val 62500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00"/>
                  </a:solidFill>
                </a:defRPr>
              </a:pPr>
            </a:p>
          </p:txBody>
        </p:sp>
        <p:sp>
          <p:nvSpPr>
            <p:cNvPr id="73" name="Shape 73"/>
            <p:cNvSpPr/>
            <p:nvPr/>
          </p:nvSpPr>
          <p:spPr>
            <a:xfrm>
              <a:off x="251083" y="19304"/>
              <a:ext cx="1212346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00"/>
                  </a:solidFill>
                </a:rPr>
                <a:t>SHASHANK DHYANI</a:t>
              </a: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5072065" y="1500174"/>
            <a:ext cx="1428761" cy="928695"/>
            <a:chOff x="0" y="0"/>
            <a:chExt cx="1428759" cy="928693"/>
          </a:xfrm>
        </p:grpSpPr>
        <p:sp>
          <p:nvSpPr>
            <p:cNvPr id="75" name="Shape 75"/>
            <p:cNvSpPr/>
            <p:nvPr/>
          </p:nvSpPr>
          <p:spPr>
            <a:xfrm>
              <a:off x="0" y="0"/>
              <a:ext cx="1428760" cy="928694"/>
            </a:xfrm>
            <a:prstGeom prst="wedgeEllipseCallout">
              <a:avLst>
                <a:gd name="adj1" fmla="val -20833"/>
                <a:gd name="adj2" fmla="val 62500"/>
              </a:avLst>
            </a:prstGeom>
            <a:blipFill rotWithShape="1">
              <a:blip r:embed="rId3"/>
              <a:srcRect l="0" t="0" r="0" b="0"/>
              <a:tile tx="0" ty="0" sx="100000" sy="100000" flip="none" algn="tl"/>
            </a:blip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sz="1400">
                  <a:solidFill>
                    <a:srgbClr val="FFFF00"/>
                  </a:solidFill>
                </a:defRPr>
              </a:pPr>
            </a:p>
          </p:txBody>
        </p:sp>
        <p:sp>
          <p:nvSpPr>
            <p:cNvPr id="76" name="Shape 76"/>
            <p:cNvSpPr/>
            <p:nvPr/>
          </p:nvSpPr>
          <p:spPr>
            <a:xfrm>
              <a:off x="209236" y="177326"/>
              <a:ext cx="1010287" cy="57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400">
                  <a:solidFill>
                    <a:srgbClr val="FFFF00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400">
                  <a:solidFill>
                    <a:srgbClr val="FFFF00"/>
                  </a:solidFill>
                </a:rPr>
                <a:t>RITWIK TRIPATHI</a:t>
              </a:r>
            </a:p>
          </p:txBody>
        </p:sp>
      </p:grp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2857487" y="857231"/>
            <a:ext cx="3500463" cy="11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SOLUTION</a:t>
            </a:r>
          </a:p>
        </p:txBody>
      </p:sp>
      <p:sp>
        <p:nvSpPr>
          <p:cNvPr id="160" name="Shape 160"/>
          <p:cNvSpPr/>
          <p:nvPr/>
        </p:nvSpPr>
        <p:spPr>
          <a:xfrm>
            <a:off x="500034" y="1857363"/>
            <a:ext cx="7858181" cy="334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Wingdings"/>
              <a:buChar char="▪"/>
            </a:pPr>
            <a:r>
              <a:rPr sz="2400"/>
              <a:t> Provide direction to commuters to reach to their destination from a particular place.</a:t>
            </a:r>
            <a:endParaRPr sz="2400"/>
          </a:p>
          <a:p>
            <a:pPr lvl="0"/>
            <a:endParaRPr sz="2400"/>
          </a:p>
          <a:p>
            <a:pPr lvl="0">
              <a:buSzPct val="100000"/>
              <a:buFont typeface="Wingdings"/>
              <a:buChar char="▪"/>
            </a:pPr>
            <a:r>
              <a:rPr sz="2400"/>
              <a:t> Give details about destination distance, time, modes of transportation</a:t>
            </a:r>
            <a:endParaRPr sz="2400"/>
          </a:p>
          <a:p>
            <a:pPr lvl="0"/>
            <a:endParaRPr sz="2400"/>
          </a:p>
          <a:p>
            <a:pPr lvl="0">
              <a:buSzPct val="100000"/>
              <a:buFont typeface="Wingdings"/>
              <a:buChar char="▪"/>
            </a:pPr>
            <a:r>
              <a:rPr sz="2400"/>
              <a:t> Smartphone's as well as ordinary phones receive guidelines in their language.</a:t>
            </a:r>
          </a:p>
        </p:txBody>
      </p:sp>
      <p:pic>
        <p:nvPicPr>
          <p:cNvPr id="161" name="image15.png" descr="C:\Users\pc1\AppData\Local\Microsoft\Windows\Temporary Internet Files\Content.IE5\ZXGY05FV\1221px-Car_with_Driver-Silhouette.svg[1]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7883" y="4357694"/>
            <a:ext cx="2981324" cy="2500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1416162" y="928669"/>
            <a:ext cx="6487225" cy="11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HOW WILL IT WORK ?</a:t>
            </a:r>
          </a:p>
        </p:txBody>
      </p:sp>
      <p:sp>
        <p:nvSpPr>
          <p:cNvPr id="164" name="Shape 164"/>
          <p:cNvSpPr/>
          <p:nvPr/>
        </p:nvSpPr>
        <p:spPr>
          <a:xfrm>
            <a:off x="1071538" y="2143116"/>
            <a:ext cx="7000924" cy="405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Wingdings"/>
              <a:buChar char="▪"/>
            </a:pPr>
            <a:r>
              <a:t>Information from App and Toll Free no. 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App gives information through maps.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Toll free no. provide information about destination via sending sms.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Solution provide data about distances between places.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Solution provide routes data.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Solution provide mode of travelling and their charges. </a:t>
            </a:r>
          </a:p>
          <a:p>
            <a:pPr lvl="0"/>
            <a:r>
              <a:t> 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2632655" y="1000108"/>
            <a:ext cx="2806193" cy="118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/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rPr>
              <a:t>FINANCE</a:t>
            </a:r>
            <a:r>
              <a:rPr b="1"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 </a:t>
            </a:r>
          </a:p>
        </p:txBody>
      </p:sp>
      <p:pic>
        <p:nvPicPr>
          <p:cNvPr id="167" name="image16.png" descr="C:\Users\pc1\AppData\Local\Microsoft\Windows\Temporary Internet Files\Content.IE5\0TCVI1QL\saco[1]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20" y="4857760"/>
            <a:ext cx="1300318" cy="1768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17.jpg" descr="C:\Users\pc1\AppData\Local\Microsoft\Windows\Temporary Internet Files\Content.IE5\0TCVI1QL\money1[1]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4772" y="785793"/>
            <a:ext cx="3119228" cy="23082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2000231" y="2214553"/>
            <a:ext cx="5072100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Wingdings"/>
              <a:buChar char="▪"/>
            </a:pPr>
            <a:r>
              <a:t>Office set-up.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Technical Support.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Coding and implementation.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Advertisement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Salary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More..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/>
        </p:nvSpPr>
        <p:spPr>
          <a:xfrm>
            <a:off x="2711140" y="785793"/>
            <a:ext cx="3640297" cy="11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FEASIBILITY</a:t>
            </a:r>
          </a:p>
        </p:txBody>
      </p:sp>
      <p:sp>
        <p:nvSpPr>
          <p:cNvPr id="172" name="Shape 172"/>
          <p:cNvSpPr/>
          <p:nvPr/>
        </p:nvSpPr>
        <p:spPr>
          <a:xfrm>
            <a:off x="1357290" y="2428868"/>
            <a:ext cx="6715172" cy="425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Arial"/>
              <a:buChar char="•"/>
            </a:pPr>
            <a:r>
              <a:rPr sz="2400"/>
              <a:t> Only 17 % smart phones users in market.</a:t>
            </a:r>
            <a:endParaRPr sz="2400"/>
          </a:p>
          <a:p>
            <a:pPr lvl="0">
              <a:buSzPct val="100000"/>
              <a:buFont typeface="Arial"/>
              <a:buChar char="•"/>
            </a:pPr>
            <a:endParaRPr sz="2400"/>
          </a:p>
          <a:p>
            <a:pPr lvl="0">
              <a:buSzPct val="100000"/>
              <a:buFont typeface="Arial"/>
              <a:buChar char="•"/>
            </a:pPr>
            <a:r>
              <a:rPr sz="2400"/>
              <a:t> Existing services do not provide appropriate  help.</a:t>
            </a:r>
            <a:endParaRPr sz="2400"/>
          </a:p>
          <a:p>
            <a:pPr lvl="0">
              <a:buSzPct val="100000"/>
              <a:buFont typeface="Arial"/>
              <a:buChar char="•"/>
            </a:pPr>
            <a:endParaRPr sz="2400"/>
          </a:p>
          <a:p>
            <a:pPr lvl="0">
              <a:buSzPct val="100000"/>
              <a:buFont typeface="Arial"/>
              <a:buChar char="•"/>
            </a:pPr>
            <a:r>
              <a:rPr sz="2400"/>
              <a:t> India has a big market of travel and tourism.</a:t>
            </a:r>
            <a:endParaRPr sz="2400"/>
          </a:p>
          <a:p>
            <a:pPr lvl="0">
              <a:buSzPct val="100000"/>
              <a:buFont typeface="Arial"/>
              <a:buChar char="•"/>
            </a:pPr>
            <a:endParaRPr sz="2400"/>
          </a:p>
          <a:p>
            <a:pPr lvl="0">
              <a:buSzPct val="100000"/>
              <a:buFont typeface="Arial"/>
              <a:buChar char="•"/>
            </a:pPr>
            <a:r>
              <a:rPr sz="2400"/>
              <a:t> Variety of languages spoken across the country.</a:t>
            </a:r>
            <a:endParaRPr sz="2400"/>
          </a:p>
          <a:p>
            <a:pPr lvl="0"/>
          </a:p>
          <a:p>
            <a:pPr lvl="0"/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531409" y="857231"/>
            <a:ext cx="6175186" cy="11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IMPACT &amp; BENEFITS</a:t>
            </a:r>
          </a:p>
        </p:txBody>
      </p:sp>
      <p:sp>
        <p:nvSpPr>
          <p:cNvPr id="175" name="Shape 175"/>
          <p:cNvSpPr/>
          <p:nvPr/>
        </p:nvSpPr>
        <p:spPr>
          <a:xfrm>
            <a:off x="1142976" y="2285992"/>
            <a:ext cx="6786610" cy="557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Wingdings"/>
              <a:buChar char="▪"/>
            </a:pPr>
            <a:r>
              <a:t> Cost effective.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 Safe solution to get the right direction.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 Useful for all kinds of people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 Easy to use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 Easy to understand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 Traveler  feels  safe and secure</a:t>
            </a:r>
          </a:p>
          <a:p>
            <a:pPr lvl="0"/>
          </a:p>
          <a:p>
            <a:pPr lvl="0">
              <a:buSzPct val="100000"/>
              <a:buFont typeface="Wingdings"/>
              <a:buChar char="▪"/>
            </a:pPr>
            <a:r>
              <a:t> Commuters don’t lose confidence</a:t>
            </a:r>
          </a:p>
          <a:p>
            <a:pPr lvl="0">
              <a:buSzPct val="100000"/>
              <a:buFont typeface="Wingdings"/>
              <a:buChar char="▪"/>
            </a:pPr>
          </a:p>
          <a:p>
            <a:pPr lvl="0">
              <a:buSzPct val="100000"/>
              <a:buFont typeface="Wingdings"/>
              <a:buChar char="▪"/>
            </a:pPr>
            <a:r>
              <a:t> Passenger s do not get cheated</a:t>
            </a:r>
          </a:p>
          <a:p>
            <a:pPr lvl="0"/>
          </a:p>
          <a:p>
            <a:pPr lvl="0"/>
          </a:p>
        </p:txBody>
      </p:sp>
      <p:pic>
        <p:nvPicPr>
          <p:cNvPr id="176" name="image18.png" descr="C:\Users\pc1\AppData\Local\Microsoft\Windows\Temporary Internet Files\Content.IE5\UTJAGUTH\large-stick-man-running-66.6-11589[1]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00694" y="2714619"/>
            <a:ext cx="2823207" cy="31855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142844" y="500042"/>
            <a:ext cx="8715404" cy="118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HELP NEEDED</a:t>
            </a:r>
          </a:p>
        </p:txBody>
      </p:sp>
      <p:sp>
        <p:nvSpPr>
          <p:cNvPr id="179" name="Shape 179"/>
          <p:cNvSpPr/>
          <p:nvPr/>
        </p:nvSpPr>
        <p:spPr>
          <a:xfrm>
            <a:off x="214282" y="1785926"/>
            <a:ext cx="8429684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Wingdings"/>
              <a:buChar char="➢"/>
            </a:pPr>
            <a:r>
              <a:rPr sz="2400">
                <a:latin typeface="Arial Black"/>
                <a:ea typeface="Arial Black"/>
                <a:cs typeface="Arial Black"/>
                <a:sym typeface="Arial Black"/>
              </a:rPr>
              <a:t> FINANCIAL SUPPORT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>
              <a:buSzPct val="100000"/>
              <a:buFont typeface="Wingdings"/>
              <a:buChar char="➢"/>
            </a:pPr>
            <a:r>
              <a:rPr sz="2400">
                <a:latin typeface="Arial Black"/>
                <a:ea typeface="Arial Black"/>
                <a:cs typeface="Arial Black"/>
                <a:sym typeface="Arial Black"/>
              </a:rPr>
              <a:t> TECHNICAL KNOW-HOW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>
              <a:buSzPct val="100000"/>
              <a:buFont typeface="Wingdings"/>
              <a:buChar char="➢"/>
            </a:pPr>
            <a:r>
              <a:rPr sz="2400">
                <a:latin typeface="Arial Black"/>
                <a:ea typeface="Arial Black"/>
                <a:cs typeface="Arial Black"/>
                <a:sym typeface="Arial Black"/>
              </a:rPr>
              <a:t> GOVERNMENT RECOGNITION</a:t>
            </a: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>
              <a:buSzPct val="100000"/>
              <a:buFont typeface="Wingdings"/>
              <a:buChar char="➢"/>
            </a:pPr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/>
            <a:endParaRPr sz="2400">
              <a:latin typeface="Arial Black"/>
              <a:ea typeface="Arial Black"/>
              <a:cs typeface="Arial Black"/>
              <a:sym typeface="Arial Black"/>
            </a:endParaRPr>
          </a:p>
          <a:p>
            <a:pPr lvl="0">
              <a:buSzPct val="100000"/>
              <a:buFont typeface="Wingdings"/>
              <a:buChar char="➢"/>
            </a:pPr>
            <a:r>
              <a:rPr sz="2400">
                <a:latin typeface="Arial Black"/>
                <a:ea typeface="Arial Black"/>
                <a:cs typeface="Arial Black"/>
                <a:sym typeface="Arial Black"/>
              </a:rPr>
              <a:t> MEDIA SUPPORT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500034" y="1785926"/>
            <a:ext cx="7851648" cy="18288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5600">
                <a:solidFill>
                  <a:srgbClr val="4DE1EA"/>
                </a:solidFill>
                <a:effectLst>
                  <a:outerShdw sx="100000" sy="100000" kx="0" ky="0" algn="b" rotWithShape="0" blurRad="38100" dist="25400" dir="5400000">
                    <a:srgbClr val="000000">
                      <a:alpha val="43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317334" y="714356"/>
            <a:ext cx="6897873" cy="118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PROBLEM  AREAS</a:t>
            </a:r>
          </a:p>
        </p:txBody>
      </p:sp>
      <p:grpSp>
        <p:nvGrpSpPr>
          <p:cNvPr id="85" name="Group 85"/>
          <p:cNvGrpSpPr/>
          <p:nvPr/>
        </p:nvGrpSpPr>
        <p:grpSpPr>
          <a:xfrm>
            <a:off x="3210014" y="2651256"/>
            <a:ext cx="5508021" cy="2874252"/>
            <a:chOff x="0" y="0"/>
            <a:chExt cx="5508020" cy="2874250"/>
          </a:xfrm>
        </p:grpSpPr>
        <p:sp>
          <p:nvSpPr>
            <p:cNvPr id="80" name="Shape 80"/>
            <p:cNvSpPr/>
            <p:nvPr/>
          </p:nvSpPr>
          <p:spPr>
            <a:xfrm>
              <a:off x="-1" y="0"/>
              <a:ext cx="5508022" cy="2505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0F6FC6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1" name="Shape 81"/>
            <p:cNvSpPr/>
            <p:nvPr/>
          </p:nvSpPr>
          <p:spPr>
            <a:xfrm>
              <a:off x="1612238" y="2307967"/>
              <a:ext cx="416723" cy="41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0F6FC6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2" name="Shape 82"/>
            <p:cNvSpPr/>
            <p:nvPr/>
          </p:nvSpPr>
          <p:spPr>
            <a:xfrm>
              <a:off x="1534851" y="2577663"/>
              <a:ext cx="277815" cy="27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0F6FC6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3" name="Shape 83"/>
            <p:cNvSpPr/>
            <p:nvPr/>
          </p:nvSpPr>
          <p:spPr>
            <a:xfrm>
              <a:off x="1539605" y="2735342"/>
              <a:ext cx="138909" cy="138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0F6FC6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>
              <a:off x="279685" y="127386"/>
              <a:ext cx="5047187" cy="2126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86" name="Shape 86"/>
          <p:cNvSpPr/>
          <p:nvPr/>
        </p:nvSpPr>
        <p:spPr>
          <a:xfrm>
            <a:off x="4143371" y="3214685"/>
            <a:ext cx="3714777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People riding vehicles need advanced timers in traffic signals .</a:t>
            </a:r>
          </a:p>
        </p:txBody>
      </p:sp>
      <p:pic>
        <p:nvPicPr>
          <p:cNvPr id="8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16" y="2197637"/>
            <a:ext cx="3044584" cy="37814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4"/>
          <p:cNvGrpSpPr/>
          <p:nvPr/>
        </p:nvGrpSpPr>
        <p:grpSpPr>
          <a:xfrm>
            <a:off x="3853440" y="1937568"/>
            <a:ext cx="4935760" cy="3205014"/>
            <a:chOff x="0" y="0"/>
            <a:chExt cx="4935759" cy="3205013"/>
          </a:xfrm>
        </p:grpSpPr>
        <p:sp>
          <p:nvSpPr>
            <p:cNvPr id="89" name="Shape 89"/>
            <p:cNvSpPr/>
            <p:nvPr/>
          </p:nvSpPr>
          <p:spPr>
            <a:xfrm>
              <a:off x="-1" y="-1"/>
              <a:ext cx="4935761" cy="2719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55A839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0" name="Shape 90"/>
            <p:cNvSpPr/>
            <p:nvPr/>
          </p:nvSpPr>
          <p:spPr>
            <a:xfrm>
              <a:off x="1220073" y="2514347"/>
              <a:ext cx="452441" cy="45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55A839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1" name="Shape 91"/>
            <p:cNvSpPr/>
            <p:nvPr/>
          </p:nvSpPr>
          <p:spPr>
            <a:xfrm>
              <a:off x="1107954" y="2845045"/>
              <a:ext cx="301629" cy="30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55A839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1085118" y="3054199"/>
              <a:ext cx="150815" cy="150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55A839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3" name="Shape 93"/>
            <p:cNvSpPr/>
            <p:nvPr/>
          </p:nvSpPr>
          <p:spPr>
            <a:xfrm>
              <a:off x="250627" y="138305"/>
              <a:ext cx="4522804" cy="2309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5" name="Shape 95"/>
          <p:cNvSpPr/>
          <p:nvPr/>
        </p:nvSpPr>
        <p:spPr>
          <a:xfrm>
            <a:off x="5072065" y="2500305"/>
            <a:ext cx="2857521" cy="150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Consumers need battery operated heating rods.</a:t>
            </a:r>
          </a:p>
        </p:txBody>
      </p:sp>
      <p:pic>
        <p:nvPicPr>
          <p:cNvPr id="96" name="pasted-image.tif"/>
          <p:cNvPicPr/>
          <p:nvPr/>
        </p:nvPicPr>
        <p:blipFill>
          <a:blip r:embed="rId2">
            <a:extLst/>
          </a:blip>
          <a:srcRect l="0" t="0" r="2955" b="0"/>
          <a:stretch>
            <a:fillRect/>
          </a:stretch>
        </p:blipFill>
        <p:spPr>
          <a:xfrm>
            <a:off x="474037" y="1826418"/>
            <a:ext cx="3168036" cy="3204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3"/>
          <p:cNvGrpSpPr/>
          <p:nvPr/>
        </p:nvGrpSpPr>
        <p:grpSpPr>
          <a:xfrm>
            <a:off x="4139434" y="1940567"/>
            <a:ext cx="4649629" cy="4188194"/>
            <a:chOff x="0" y="0"/>
            <a:chExt cx="4649627" cy="4188193"/>
          </a:xfrm>
        </p:grpSpPr>
        <p:sp>
          <p:nvSpPr>
            <p:cNvPr id="98" name="Shape 98"/>
            <p:cNvSpPr/>
            <p:nvPr/>
          </p:nvSpPr>
          <p:spPr>
            <a:xfrm>
              <a:off x="0" y="-1"/>
              <a:ext cx="4649628" cy="3650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4F4F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9" name="Shape 99"/>
            <p:cNvSpPr/>
            <p:nvPr/>
          </p:nvSpPr>
          <p:spPr>
            <a:xfrm>
              <a:off x="1236525" y="3355348"/>
              <a:ext cx="607225" cy="60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4F4F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0" name="Shape 100"/>
            <p:cNvSpPr/>
            <p:nvPr/>
          </p:nvSpPr>
          <p:spPr>
            <a:xfrm>
              <a:off x="1207238" y="3763714"/>
              <a:ext cx="404817" cy="404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4F4F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1257094" y="3985785"/>
              <a:ext cx="202409" cy="202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4F4F"/>
            </a:solidFill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2" name="Shape 102"/>
            <p:cNvSpPr/>
            <p:nvPr/>
          </p:nvSpPr>
          <p:spPr>
            <a:xfrm>
              <a:off x="236098" y="185620"/>
              <a:ext cx="4260612" cy="3099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 cap="flat">
              <a:solidFill>
                <a:srgbClr val="0B519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4" name="Shape 104"/>
          <p:cNvSpPr/>
          <p:nvPr/>
        </p:nvSpPr>
        <p:spPr>
          <a:xfrm>
            <a:off x="4929189" y="2428868"/>
            <a:ext cx="3571902" cy="244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Commuters need guidance &amp; directions in unknown areas to avoid cheating and expenses.</a:t>
            </a:r>
          </a:p>
        </p:txBody>
      </p:sp>
      <p:pic>
        <p:nvPicPr>
          <p:cNvPr id="105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805" y="1841500"/>
            <a:ext cx="3814445" cy="3844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-1" y="142852"/>
            <a:ext cx="8929720" cy="1186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MIND MAPPING</a:t>
            </a:r>
          </a:p>
        </p:txBody>
      </p:sp>
      <p:pic>
        <p:nvPicPr>
          <p:cNvPr id="108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44" y="1131682"/>
            <a:ext cx="8936712" cy="5682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V="1">
            <a:off x="571472" y="3929066"/>
            <a:ext cx="8001057" cy="71439"/>
          </a:xfrm>
          <a:prstGeom prst="line">
            <a:avLst/>
          </a:prstGeom>
          <a:ln>
            <a:solidFill>
              <a:srgbClr val="095192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1" name="Shape 111"/>
          <p:cNvSpPr/>
          <p:nvPr/>
        </p:nvSpPr>
        <p:spPr>
          <a:xfrm>
            <a:off x="642910" y="1571611"/>
            <a:ext cx="1714513" cy="2428894"/>
          </a:xfrm>
          <a:prstGeom prst="line">
            <a:avLst/>
          </a:prstGeom>
          <a:ln>
            <a:solidFill>
              <a:srgbClr val="095192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2" name="Shape 112"/>
          <p:cNvSpPr/>
          <p:nvPr/>
        </p:nvSpPr>
        <p:spPr>
          <a:xfrm>
            <a:off x="4071934" y="1357297"/>
            <a:ext cx="2000264" cy="2571770"/>
          </a:xfrm>
          <a:prstGeom prst="line">
            <a:avLst/>
          </a:prstGeom>
          <a:ln>
            <a:solidFill>
              <a:srgbClr val="095192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3" name="Shape 113"/>
          <p:cNvSpPr/>
          <p:nvPr/>
        </p:nvSpPr>
        <p:spPr>
          <a:xfrm>
            <a:off x="2643173" y="1500174"/>
            <a:ext cx="1857390" cy="2428892"/>
          </a:xfrm>
          <a:prstGeom prst="line">
            <a:avLst/>
          </a:prstGeom>
          <a:ln>
            <a:solidFill>
              <a:srgbClr val="095192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4" name="Shape 114"/>
          <p:cNvSpPr/>
          <p:nvPr/>
        </p:nvSpPr>
        <p:spPr>
          <a:xfrm flipH="1">
            <a:off x="1857355" y="4000504"/>
            <a:ext cx="1500204" cy="2143141"/>
          </a:xfrm>
          <a:prstGeom prst="line">
            <a:avLst/>
          </a:prstGeom>
          <a:ln>
            <a:solidFill>
              <a:srgbClr val="095192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5" name="Shape 115"/>
          <p:cNvSpPr/>
          <p:nvPr/>
        </p:nvSpPr>
        <p:spPr>
          <a:xfrm flipH="1">
            <a:off x="4286247" y="4000503"/>
            <a:ext cx="1214448" cy="2000265"/>
          </a:xfrm>
          <a:prstGeom prst="line">
            <a:avLst/>
          </a:prstGeom>
          <a:ln>
            <a:solidFill>
              <a:srgbClr val="095192"/>
            </a:solidFill>
          </a:ln>
        </p:spPr>
        <p:txBody>
          <a:bodyPr lIns="0" tIns="0" rIns="0" bIns="0"/>
          <a:lstStyle/>
          <a:p>
            <a:pPr lvl="0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6" name="Shape 116"/>
          <p:cNvSpPr/>
          <p:nvPr/>
        </p:nvSpPr>
        <p:spPr>
          <a:xfrm rot="5400000">
            <a:off x="7250924" y="3036091"/>
            <a:ext cx="1571638" cy="1785951"/>
          </a:xfrm>
          <a:prstGeom prst="triangle">
            <a:avLst/>
          </a:prstGeom>
          <a:solidFill>
            <a:srgbClr val="0F6FC6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7" name="Shape 117"/>
          <p:cNvSpPr/>
          <p:nvPr/>
        </p:nvSpPr>
        <p:spPr>
          <a:xfrm>
            <a:off x="357157" y="1071546"/>
            <a:ext cx="1285886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C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CC99"/>
                </a:solidFill>
              </a:rPr>
              <a:t>Material</a:t>
            </a:r>
          </a:p>
        </p:txBody>
      </p:sp>
      <p:sp>
        <p:nvSpPr>
          <p:cNvPr id="118" name="Shape 118"/>
          <p:cNvSpPr/>
          <p:nvPr/>
        </p:nvSpPr>
        <p:spPr>
          <a:xfrm>
            <a:off x="2285983" y="1214421"/>
            <a:ext cx="1357323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C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CC99"/>
                </a:solidFill>
              </a:rPr>
              <a:t>Machine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3786182" y="1142984"/>
            <a:ext cx="192882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C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CC99"/>
                </a:solidFill>
              </a:rPr>
              <a:t>Measurement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1285852" y="6072206"/>
            <a:ext cx="1143009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C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CC99"/>
                </a:solidFill>
              </a:rPr>
              <a:t>People</a:t>
            </a:r>
          </a:p>
        </p:txBody>
      </p:sp>
      <p:sp>
        <p:nvSpPr>
          <p:cNvPr id="121" name="Shape 121"/>
          <p:cNvSpPr/>
          <p:nvPr/>
        </p:nvSpPr>
        <p:spPr>
          <a:xfrm>
            <a:off x="3929057" y="6000767"/>
            <a:ext cx="2000265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000">
                <a:solidFill>
                  <a:srgbClr val="00CC99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000">
                <a:solidFill>
                  <a:srgbClr val="00CC99"/>
                </a:solidFill>
              </a:rPr>
              <a:t>Environment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85720" y="1714487"/>
            <a:ext cx="2214579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Limited Smartphone users 17%</a:t>
            </a:r>
          </a:p>
        </p:txBody>
      </p:sp>
      <p:sp>
        <p:nvSpPr>
          <p:cNvPr id="123" name="Shape 123"/>
          <p:cNvSpPr/>
          <p:nvPr/>
        </p:nvSpPr>
        <p:spPr>
          <a:xfrm>
            <a:off x="2643173" y="2071678"/>
            <a:ext cx="1714513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Broken taxi meter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857224" y="2786058"/>
            <a:ext cx="2214579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Limited no of transport facilities</a:t>
            </a:r>
          </a:p>
        </p:txBody>
      </p:sp>
      <p:sp>
        <p:nvSpPr>
          <p:cNvPr id="125" name="Shape 125"/>
          <p:cNvSpPr/>
          <p:nvPr/>
        </p:nvSpPr>
        <p:spPr>
          <a:xfrm>
            <a:off x="1571603" y="3500437"/>
            <a:ext cx="1500200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exorbitant</a:t>
            </a:r>
          </a:p>
        </p:txBody>
      </p:sp>
      <p:sp>
        <p:nvSpPr>
          <p:cNvPr id="126" name="Shape 126"/>
          <p:cNvSpPr/>
          <p:nvPr/>
        </p:nvSpPr>
        <p:spPr>
          <a:xfrm>
            <a:off x="3357553" y="3214685"/>
            <a:ext cx="2071704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Fraudulent use of meters</a:t>
            </a:r>
          </a:p>
        </p:txBody>
      </p:sp>
      <p:sp>
        <p:nvSpPr>
          <p:cNvPr id="127" name="Shape 127"/>
          <p:cNvSpPr/>
          <p:nvPr/>
        </p:nvSpPr>
        <p:spPr>
          <a:xfrm>
            <a:off x="4357685" y="2285992"/>
            <a:ext cx="2500331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Unawareness of distance &amp;time</a:t>
            </a:r>
          </a:p>
        </p:txBody>
      </p:sp>
      <p:sp>
        <p:nvSpPr>
          <p:cNvPr id="128" name="Shape 128"/>
          <p:cNvSpPr/>
          <p:nvPr/>
        </p:nvSpPr>
        <p:spPr>
          <a:xfrm>
            <a:off x="642909" y="5572140"/>
            <a:ext cx="3295885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all Booked and closed hotels</a:t>
            </a:r>
          </a:p>
        </p:txBody>
      </p:sp>
      <p:sp>
        <p:nvSpPr>
          <p:cNvPr id="129" name="Shape 129"/>
          <p:cNvSpPr/>
          <p:nvPr/>
        </p:nvSpPr>
        <p:spPr>
          <a:xfrm>
            <a:off x="2714612" y="4000503"/>
            <a:ext cx="1285885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fraud</a:t>
            </a:r>
          </a:p>
        </p:txBody>
      </p:sp>
      <p:sp>
        <p:nvSpPr>
          <p:cNvPr id="130" name="Shape 130"/>
          <p:cNvSpPr/>
          <p:nvPr/>
        </p:nvSpPr>
        <p:spPr>
          <a:xfrm>
            <a:off x="1714480" y="4429131"/>
            <a:ext cx="3714777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Sense of insecurity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500165" y="5000635"/>
            <a:ext cx="2286018" cy="42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Language problem</a:t>
            </a:r>
          </a:p>
        </p:txBody>
      </p:sp>
      <p:sp>
        <p:nvSpPr>
          <p:cNvPr id="132" name="Shape 132"/>
          <p:cNvSpPr/>
          <p:nvPr/>
        </p:nvSpPr>
        <p:spPr>
          <a:xfrm>
            <a:off x="4357685" y="4071942"/>
            <a:ext cx="2071703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Due to change in weather</a:t>
            </a:r>
          </a:p>
        </p:txBody>
      </p:sp>
      <p:sp>
        <p:nvSpPr>
          <p:cNvPr id="133" name="Shape 133"/>
          <p:cNvSpPr/>
          <p:nvPr/>
        </p:nvSpPr>
        <p:spPr>
          <a:xfrm>
            <a:off x="4000496" y="5000635"/>
            <a:ext cx="2357455" cy="75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2000"/>
              <a:t>Unawareness of local environment</a:t>
            </a:r>
          </a:p>
        </p:txBody>
      </p:sp>
      <p:sp>
        <p:nvSpPr>
          <p:cNvPr id="134" name="Shape 134"/>
          <p:cNvSpPr/>
          <p:nvPr/>
        </p:nvSpPr>
        <p:spPr>
          <a:xfrm>
            <a:off x="7215206" y="3643314"/>
            <a:ext cx="192879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b="0"/>
            </a:pPr>
            <a:r>
              <a:rPr b="1"/>
              <a:t>Intracity Traveling</a:t>
            </a:r>
          </a:p>
        </p:txBody>
      </p:sp>
      <p:sp>
        <p:nvSpPr>
          <p:cNvPr id="135" name="Shape 135"/>
          <p:cNvSpPr/>
          <p:nvPr/>
        </p:nvSpPr>
        <p:spPr>
          <a:xfrm>
            <a:off x="1250401" y="357165"/>
            <a:ext cx="6417787" cy="1186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FISH BONE DIAGRAM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2000231" y="642917"/>
            <a:ext cx="5500728" cy="2290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  <a:latin typeface="Chiller"/>
                <a:ea typeface="Chiller"/>
                <a:cs typeface="Chiller"/>
                <a:sym typeface="Chiller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</a:defRPr>
            </a:pPr>
            <a:r>
              <a:rPr sz="5400">
                <a:ln w="10541">
                  <a:solidFill>
                    <a:srgbClr val="0669C3"/>
                  </a:solidFill>
                </a:ln>
                <a:solidFill>
                  <a:srgbClr val="B5CBFF"/>
                </a:solidFill>
              </a:rPr>
              <a:t>SIX THINKING HATS </a:t>
            </a:r>
          </a:p>
        </p:txBody>
      </p:sp>
      <p:sp>
        <p:nvSpPr>
          <p:cNvPr id="138" name="Shape 138"/>
          <p:cNvSpPr/>
          <p:nvPr/>
        </p:nvSpPr>
        <p:spPr>
          <a:xfrm>
            <a:off x="2643173" y="1643049"/>
            <a:ext cx="5500727" cy="1857389"/>
          </a:xfrm>
          <a:prstGeom prst="roundRect">
            <a:avLst>
              <a:gd name="adj" fmla="val 16667"/>
            </a:avLst>
          </a:prstGeom>
          <a:solidFill>
            <a:srgbClr val="0F6FC6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2786049" y="1857363"/>
            <a:ext cx="5143537" cy="171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</a:t>
            </a:r>
            <a:r>
              <a:rPr sz="2400">
                <a:solidFill>
                  <a:srgbClr val="FFFFFF"/>
                </a:solidFill>
              </a:rPr>
              <a:t>Cost Effective Service</a:t>
            </a:r>
            <a:endParaRPr sz="2400"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 sz="2400">
                <a:solidFill>
                  <a:srgbClr val="FFFFFF"/>
                </a:solidFill>
              </a:rPr>
              <a:t> Better Solution in Unfamiliar Environment</a:t>
            </a:r>
            <a:endParaRPr sz="2400"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 sz="2400">
                <a:solidFill>
                  <a:srgbClr val="FFFFFF"/>
                </a:solidFill>
              </a:rPr>
              <a:t> Route Direction in User Language</a:t>
            </a:r>
          </a:p>
        </p:txBody>
      </p:sp>
      <p:sp>
        <p:nvSpPr>
          <p:cNvPr id="140" name="Shape 140"/>
          <p:cNvSpPr/>
          <p:nvPr/>
        </p:nvSpPr>
        <p:spPr>
          <a:xfrm>
            <a:off x="857224" y="4000503"/>
            <a:ext cx="5572165" cy="17859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1" name="Shape 141"/>
          <p:cNvSpPr/>
          <p:nvPr/>
        </p:nvSpPr>
        <p:spPr>
          <a:xfrm>
            <a:off x="928662" y="4143380"/>
            <a:ext cx="5000660" cy="2402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Wingdings"/>
              <a:buChar char="▪"/>
            </a:pPr>
            <a:r>
              <a:rPr sz="2000"/>
              <a:t> People get cheated if they are unaware about city.</a:t>
            </a:r>
            <a:endParaRPr sz="2000"/>
          </a:p>
          <a:p>
            <a:pPr lvl="0">
              <a:buSzPct val="100000"/>
              <a:buFont typeface="Wingdings"/>
              <a:buChar char="▪"/>
            </a:pPr>
            <a:r>
              <a:rPr sz="2000"/>
              <a:t> Insecure feeling at unknown places.</a:t>
            </a:r>
            <a:endParaRPr sz="2000"/>
          </a:p>
          <a:p>
            <a:pPr lvl="0">
              <a:buSzPct val="100000"/>
              <a:buFont typeface="Wingdings"/>
              <a:buChar char="▪"/>
            </a:pPr>
            <a:r>
              <a:rPr sz="2000"/>
              <a:t> Lack of access to technology.</a:t>
            </a:r>
            <a:endParaRPr sz="2000"/>
          </a:p>
          <a:p>
            <a:pPr lvl="0">
              <a:buSzPct val="100000"/>
              <a:buFont typeface="Wingdings"/>
              <a:buChar char="▪"/>
            </a:pPr>
            <a:r>
              <a:rPr sz="2000"/>
              <a:t> People may be uneducated.</a:t>
            </a:r>
            <a:endParaRPr sz="2000"/>
          </a:p>
          <a:p>
            <a:pPr lvl="0"/>
            <a:endParaRPr sz="2000"/>
          </a:p>
        </p:txBody>
      </p:sp>
      <p:pic>
        <p:nvPicPr>
          <p:cNvPr id="142" name="pasted-image.tif"/>
          <p:cNvPicPr/>
          <p:nvPr/>
        </p:nvPicPr>
        <p:blipFill>
          <a:blip r:embed="rId2">
            <a:extLst/>
          </a:blip>
          <a:srcRect l="0" t="0" r="5557" b="5781"/>
          <a:stretch>
            <a:fillRect/>
          </a:stretch>
        </p:blipFill>
        <p:spPr>
          <a:xfrm>
            <a:off x="273797" y="1492442"/>
            <a:ext cx="2146248" cy="2158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534" y="4100947"/>
            <a:ext cx="2501766" cy="2158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3286116" y="1071546"/>
            <a:ext cx="5143537" cy="1785951"/>
          </a:xfrm>
          <a:prstGeom prst="roundRect">
            <a:avLst>
              <a:gd name="adj" fmla="val 16667"/>
            </a:avLst>
          </a:prstGeom>
          <a:solidFill>
            <a:srgbClr val="6BE527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6" name="Shape 146"/>
          <p:cNvSpPr/>
          <p:nvPr/>
        </p:nvSpPr>
        <p:spPr>
          <a:xfrm>
            <a:off x="3500430" y="1428736"/>
            <a:ext cx="4714909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Wingdings"/>
              <a:buChar char="▪"/>
            </a:pPr>
            <a:r>
              <a:t> </a:t>
            </a:r>
            <a:r>
              <a:rPr>
                <a:solidFill>
                  <a:srgbClr val="FFFFFF"/>
                </a:solidFill>
              </a:rPr>
              <a:t>Provide App, Toll free no.</a:t>
            </a:r>
            <a:endParaRPr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Provide route direction.</a:t>
            </a:r>
            <a:endParaRPr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Information send via text message.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928662" y="3500437"/>
            <a:ext cx="4857785" cy="178595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8" name="Shape 148"/>
          <p:cNvSpPr/>
          <p:nvPr/>
        </p:nvSpPr>
        <p:spPr>
          <a:xfrm>
            <a:off x="1285852" y="3786189"/>
            <a:ext cx="4143405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SzPct val="100000"/>
              <a:buFont typeface="Wingdings"/>
              <a:buChar char="▪"/>
            </a:pPr>
            <a:r>
              <a:t> Cost effective solution.</a:t>
            </a:r>
          </a:p>
          <a:p>
            <a:pPr lvl="0">
              <a:buSzPct val="100000"/>
              <a:buFont typeface="Wingdings"/>
              <a:buChar char="▪"/>
            </a:pPr>
            <a:r>
              <a:t> Feel free from being cheated.</a:t>
            </a:r>
          </a:p>
          <a:p>
            <a:pPr lvl="0">
              <a:buSzPct val="100000"/>
              <a:buFont typeface="Wingdings"/>
              <a:buChar char="▪"/>
            </a:pPr>
            <a:r>
              <a:t> No bad image of visiting place.</a:t>
            </a:r>
          </a:p>
          <a:p>
            <a:pPr lvl="0">
              <a:buSzPct val="100000"/>
              <a:buFont typeface="Wingdings"/>
              <a:buChar char="▪"/>
            </a:pPr>
            <a:r>
              <a:t> Service in their language.</a:t>
            </a:r>
          </a:p>
        </p:txBody>
      </p:sp>
      <p:pic>
        <p:nvPicPr>
          <p:cNvPr id="149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032" y="1058846"/>
            <a:ext cx="2639118" cy="1811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60023" y="3328192"/>
            <a:ext cx="2639119" cy="23855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13.jpg" descr="$T2eC16R,!)gFIg8Yi9rlBSJyrfzM8Q--60_3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034" y="857231"/>
            <a:ext cx="2857501" cy="3000397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3929057" y="1142984"/>
            <a:ext cx="4500595" cy="2000264"/>
          </a:xfrm>
          <a:prstGeom prst="roundRect">
            <a:avLst>
              <a:gd name="adj" fmla="val 16667"/>
            </a:avLst>
          </a:prstGeom>
          <a:solidFill>
            <a:srgbClr val="595959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4214810" y="1643049"/>
            <a:ext cx="3929091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More investment.</a:t>
            </a:r>
            <a:endParaRPr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Lack of knowledge about the service.</a:t>
            </a:r>
            <a:endParaRPr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Network failure</a:t>
            </a:r>
          </a:p>
        </p:txBody>
      </p:sp>
      <p:pic>
        <p:nvPicPr>
          <p:cNvPr id="155" name="image14.jpg" descr="redha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72263" y="3929065"/>
            <a:ext cx="2112956" cy="200026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142975" y="3929065"/>
            <a:ext cx="4857786" cy="2000265"/>
          </a:xfrm>
          <a:prstGeom prst="roundRect">
            <a:avLst>
              <a:gd name="adj" fmla="val 16667"/>
            </a:avLst>
          </a:prstGeom>
          <a:solidFill>
            <a:srgbClr val="FF4F4F"/>
          </a:solidFill>
          <a:ln w="25400">
            <a:solidFill>
              <a:srgbClr val="0B5190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Shape 157"/>
          <p:cNvSpPr/>
          <p:nvPr/>
        </p:nvSpPr>
        <p:spPr>
          <a:xfrm>
            <a:off x="1428728" y="4357694"/>
            <a:ext cx="4143405" cy="1310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Feel more familiar and safe</a:t>
            </a:r>
            <a:endParaRPr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Easy and convient</a:t>
            </a:r>
            <a:endParaRPr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100000"/>
              <a:buFont typeface="Wingdings"/>
              <a:buChar char="▪"/>
            </a:pPr>
            <a:r>
              <a:rPr>
                <a:solidFill>
                  <a:srgbClr val="FFFFFF"/>
                </a:solidFill>
              </a:rPr>
              <a:t> More comfortable to reach destination.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32544">
                <a:alpha val="48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2474A">
                <a:alpha val="4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F6FC6"/>
          </a:solidFill>
          <a:prstDash val="solid"/>
          <a:bevel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F6FC6"/>
          </a:solidFill>
          <a:prstDash val="solid"/>
          <a:bevel/>
        </a:ln>
        <a:effectLst>
          <a:outerShdw sx="100000" sy="100000" kx="0" ky="0" algn="b" rotWithShape="0" blurRad="63500" dist="38100" dir="5400000">
            <a:srgbClr val="032544">
              <a:alpha val="4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nstantia"/>
            <a:ea typeface="Constantia"/>
            <a:cs typeface="Constantia"/>
            <a:sym typeface="Constant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